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317" r:id="rId2"/>
    <p:sldId id="257" r:id="rId3"/>
    <p:sldId id="258" r:id="rId4"/>
    <p:sldId id="393" r:id="rId5"/>
    <p:sldId id="284" r:id="rId6"/>
    <p:sldId id="262" r:id="rId7"/>
    <p:sldId id="267" r:id="rId8"/>
    <p:sldId id="282" r:id="rId9"/>
    <p:sldId id="374" r:id="rId10"/>
    <p:sldId id="383" r:id="rId11"/>
    <p:sldId id="394" r:id="rId12"/>
    <p:sldId id="395" r:id="rId13"/>
    <p:sldId id="281" r:id="rId14"/>
    <p:sldId id="381" r:id="rId15"/>
    <p:sldId id="37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EFC"/>
    <a:srgbClr val="8D5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44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g>
</file>

<file path=ppt/media/image4.png>
</file>

<file path=ppt/media/image5.JP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C322-07CE-4EB3-8FDA-CCB2E1943543}" type="datetimeFigureOut">
              <a:rPr lang="fr-FR" smtClean="0"/>
              <a:t>01/06/2018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29B63-5E91-4DF2-A371-83553B1057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658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313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294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860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97423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7879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9154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3196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717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974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099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4605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489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29B63-5E91-4DF2-A371-83553B10571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0227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Kliknite, da uredite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mtClean="0"/>
              <a:t>Uredite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416" y="-30079"/>
            <a:ext cx="12287416" cy="6888079"/>
          </a:xfrm>
          <a:prstGeom prst="rect">
            <a:avLst/>
          </a:prstGeom>
        </p:spPr>
      </p:pic>
      <p:sp>
        <p:nvSpPr>
          <p:cNvPr id="3" name="Pravokotnik 2"/>
          <p:cNvSpPr/>
          <p:nvPr/>
        </p:nvSpPr>
        <p:spPr>
          <a:xfrm>
            <a:off x="857668" y="4195956"/>
            <a:ext cx="9967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  <a:reflection stA="59000" endPos="80000" dist="114300" dir="5400000" sy="-100000" algn="bl" rotWithShape="0"/>
                </a:effectLst>
              </a:rPr>
              <a:t>Modélisations par L-systèmes</a:t>
            </a:r>
            <a:endParaRPr lang="sl-SI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  <a:reflection stA="59000" endPos="80000" dist="114300" dir="5400000" sy="-100000" algn="bl" rotWithShape="0"/>
              </a:effectLst>
            </a:endParaRPr>
          </a:p>
        </p:txBody>
      </p:sp>
      <p:sp>
        <p:nvSpPr>
          <p:cNvPr id="4" name="PoljeZBesedilom 3"/>
          <p:cNvSpPr txBox="1"/>
          <p:nvPr/>
        </p:nvSpPr>
        <p:spPr>
          <a:xfrm>
            <a:off x="8391896" y="6341423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Fait par Issa, Alex et Thibault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068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9" r="11536" b="70119"/>
          <a:stretch/>
        </p:blipFill>
        <p:spPr bwMode="auto">
          <a:xfrm>
            <a:off x="2258171" y="1421419"/>
            <a:ext cx="9303026" cy="200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edia.discordapp.net/attachments/401833754823229440/407923258030030848/ex2.JPG?width=1280&amp;height=70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0" t="51449" r="5895" b="1783"/>
          <a:stretch/>
        </p:blipFill>
        <p:spPr bwMode="auto">
          <a:xfrm>
            <a:off x="2258171" y="3545227"/>
            <a:ext cx="9303026" cy="313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Naslov 1"/>
          <p:cNvSpPr txBox="1">
            <a:spLocks/>
          </p:cNvSpPr>
          <p:nvPr/>
        </p:nvSpPr>
        <p:spPr>
          <a:xfrm>
            <a:off x="1825687" y="504800"/>
            <a:ext cx="10001815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 smtClean="0"/>
              <a:t>Des L-systèmes qui dépendent du contexte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057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7802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</a:t>
            </a:r>
            <a:r>
              <a:rPr lang="fr-FR" dirty="0" smtClean="0"/>
              <a:t>ecteur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527802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Axes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70367" y="563878"/>
            <a:ext cx="5436323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Turtle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874863" y="2305082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Environnement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566401" y="3951004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Modificateur de</a:t>
            </a:r>
          </a:p>
          <a:p>
            <a:pPr algn="ctr"/>
            <a:r>
              <a:rPr lang="fr-FR" dirty="0" smtClean="0"/>
              <a:t>croissance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340080" y="3957535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Obstacle</a:t>
            </a:r>
            <a:endParaRPr lang="fr-FR" dirty="0"/>
          </a:p>
        </p:txBody>
      </p:sp>
      <p:cxnSp>
        <p:nvCxnSpPr>
          <p:cNvPr id="11" name="Connecteur droit avec flèche 10"/>
          <p:cNvCxnSpPr>
            <a:stCxn id="6" idx="2"/>
            <a:endCxn id="5" idx="0"/>
          </p:cNvCxnSpPr>
          <p:nvPr/>
        </p:nvCxnSpPr>
        <p:spPr>
          <a:xfrm flipH="1">
            <a:off x="3540173" y="1537062"/>
            <a:ext cx="2648356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stCxn id="6" idx="2"/>
            <a:endCxn id="7" idx="0"/>
          </p:cNvCxnSpPr>
          <p:nvPr/>
        </p:nvCxnSpPr>
        <p:spPr>
          <a:xfrm>
            <a:off x="6188529" y="1537062"/>
            <a:ext cx="2698705" cy="768020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7" idx="2"/>
            <a:endCxn id="8" idx="0"/>
          </p:cNvCxnSpPr>
          <p:nvPr/>
        </p:nvCxnSpPr>
        <p:spPr>
          <a:xfrm flipH="1">
            <a:off x="7578772" y="3278266"/>
            <a:ext cx="1308462" cy="672738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7" idx="2"/>
            <a:endCxn id="9" idx="0"/>
          </p:cNvCxnSpPr>
          <p:nvPr/>
        </p:nvCxnSpPr>
        <p:spPr>
          <a:xfrm>
            <a:off x="8887234" y="3278266"/>
            <a:ext cx="1465217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5" idx="2"/>
            <a:endCxn id="4" idx="0"/>
          </p:cNvCxnSpPr>
          <p:nvPr/>
        </p:nvCxnSpPr>
        <p:spPr>
          <a:xfrm>
            <a:off x="3540173" y="3278266"/>
            <a:ext cx="0" cy="679269"/>
          </a:xfrm>
          <a:prstGeom prst="straightConnector1">
            <a:avLst/>
          </a:prstGeom>
          <a:ln w="317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340080" y="5447163"/>
            <a:ext cx="2024742" cy="97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Fonctions Géométriques 3D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6334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401833754823229440/450675137419935744/Zone_Croissance.PNG?width=318&amp;height=37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33" y="172666"/>
            <a:ext cx="4688800" cy="554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401833754823229440/450675146437558272/Obstacle.PNG?width=393&amp;height=37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4" r="9638"/>
          <a:stretch/>
        </p:blipFill>
        <p:spPr bwMode="auto">
          <a:xfrm>
            <a:off x="6838477" y="172665"/>
            <a:ext cx="4688800" cy="5568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/>
          <p:cNvSpPr/>
          <p:nvPr/>
        </p:nvSpPr>
        <p:spPr>
          <a:xfrm rot="2141835">
            <a:off x="4460875" y="1771303"/>
            <a:ext cx="1233891" cy="175034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 rot="16200000">
            <a:off x="4533392" y="3819938"/>
            <a:ext cx="461665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Zone de croissance réduite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 rot="16200000">
            <a:off x="9326748" y="3933847"/>
            <a:ext cx="738664" cy="43042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fr-FR" dirty="0" smtClean="0"/>
              <a:t>Arbre dont la croissance a été partiellement bloqué par le mur</a:t>
            </a:r>
          </a:p>
        </p:txBody>
      </p:sp>
    </p:spTree>
    <p:extLst>
      <p:ext uri="{BB962C8B-B14F-4D97-AF65-F5344CB8AC3E}">
        <p14:creationId xmlns:p14="http://schemas.microsoft.com/office/powerpoint/2010/main" val="2301856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essais d’impression 3D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10" y="2213325"/>
            <a:ext cx="3927282" cy="3927282"/>
          </a:xfrm>
          <a:prstGeom prst="rect">
            <a:avLst/>
          </a:prstGeom>
        </p:spPr>
      </p:pic>
      <p:pic>
        <p:nvPicPr>
          <p:cNvPr id="6" name="Označba mesta vsebine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40"/>
          <a:stretch/>
        </p:blipFill>
        <p:spPr>
          <a:xfrm rot="5400000">
            <a:off x="6318365" y="1512602"/>
            <a:ext cx="2444951" cy="2253815"/>
          </a:xfrm>
        </p:spPr>
      </p:pic>
      <p:pic>
        <p:nvPicPr>
          <p:cNvPr id="7" name="Slika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934" y="3852912"/>
            <a:ext cx="2253815" cy="3005087"/>
          </a:xfrm>
          <a:prstGeom prst="rect">
            <a:avLst/>
          </a:prstGeom>
        </p:spPr>
      </p:pic>
      <p:cxnSp>
        <p:nvCxnSpPr>
          <p:cNvPr id="9" name="Raven puščični povezovalnik 8"/>
          <p:cNvCxnSpPr>
            <a:stCxn id="4" idx="3"/>
            <a:endCxn id="6" idx="2"/>
          </p:cNvCxnSpPr>
          <p:nvPr/>
        </p:nvCxnSpPr>
        <p:spPr>
          <a:xfrm flipV="1">
            <a:off x="4122592" y="2639510"/>
            <a:ext cx="2291341" cy="153745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ven puščični povezovalnik 10"/>
          <p:cNvCxnSpPr>
            <a:stCxn id="4" idx="3"/>
            <a:endCxn id="7" idx="1"/>
          </p:cNvCxnSpPr>
          <p:nvPr/>
        </p:nvCxnSpPr>
        <p:spPr>
          <a:xfrm>
            <a:off x="4122592" y="4176966"/>
            <a:ext cx="2291342" cy="11784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981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Projet en cours</a:t>
            </a:r>
            <a:endParaRPr lang="fr-FR" dirty="0"/>
          </a:p>
        </p:txBody>
      </p:sp>
      <p:sp>
        <p:nvSpPr>
          <p:cNvPr id="3" name="Označba mesta besedila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997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Une adaptation à l'environnement</a:t>
            </a:r>
            <a:endParaRPr lang="fr-FR" dirty="0"/>
          </a:p>
        </p:txBody>
      </p:sp>
      <p:grpSp>
        <p:nvGrpSpPr>
          <p:cNvPr id="13" name="Groupe 12"/>
          <p:cNvGrpSpPr/>
          <p:nvPr/>
        </p:nvGrpSpPr>
        <p:grpSpPr>
          <a:xfrm>
            <a:off x="2082835" y="1352323"/>
            <a:ext cx="8707084" cy="4938277"/>
            <a:chOff x="1560321" y="1352323"/>
            <a:chExt cx="8707084" cy="4938277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 rotWithShape="1">
            <a:blip r:embed="rId3"/>
            <a:srcRect l="49001" t="36211" r="1363" b="34311"/>
            <a:stretch/>
          </p:blipFill>
          <p:spPr>
            <a:xfrm>
              <a:off x="1560321" y="4029179"/>
              <a:ext cx="3030582" cy="2229394"/>
            </a:xfrm>
            <a:prstGeom prst="rect">
              <a:avLst/>
            </a:prstGeom>
          </p:spPr>
        </p:pic>
        <p:pic>
          <p:nvPicPr>
            <p:cNvPr id="8" name="Image 7"/>
            <p:cNvPicPr>
              <a:picLocks noChangeAspect="1"/>
            </p:cNvPicPr>
            <p:nvPr/>
          </p:nvPicPr>
          <p:blipFill rotWithShape="1">
            <a:blip r:embed="rId4"/>
            <a:srcRect b="66364"/>
            <a:stretch/>
          </p:blipFill>
          <p:spPr>
            <a:xfrm>
              <a:off x="1560321" y="1352323"/>
              <a:ext cx="5901439" cy="2430004"/>
            </a:xfrm>
            <a:prstGeom prst="rect">
              <a:avLst/>
            </a:prstGeom>
          </p:spPr>
        </p:pic>
        <p:pic>
          <p:nvPicPr>
            <p:cNvPr id="9" name="Image 8"/>
            <p:cNvPicPr>
              <a:picLocks noChangeAspect="1"/>
            </p:cNvPicPr>
            <p:nvPr/>
          </p:nvPicPr>
          <p:blipFill rotWithShape="1">
            <a:blip r:embed="rId5"/>
            <a:srcRect t="46913" r="2606"/>
            <a:stretch/>
          </p:blipFill>
          <p:spPr>
            <a:xfrm>
              <a:off x="4511040" y="3782327"/>
              <a:ext cx="5747657" cy="2508273"/>
            </a:xfrm>
            <a:prstGeom prst="rect">
              <a:avLst/>
            </a:prstGeom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 rotWithShape="1">
            <a:blip r:embed="rId6"/>
            <a:srcRect r="51180"/>
            <a:stretch/>
          </p:blipFill>
          <p:spPr>
            <a:xfrm>
              <a:off x="7386354" y="1352323"/>
              <a:ext cx="2881051" cy="2231329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60321" y="3782327"/>
              <a:ext cx="2950719" cy="2468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299268" y="3583652"/>
              <a:ext cx="2950719" cy="2468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24278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iriadna.com/desctopwalls/images/max/In-the-fores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 smtClean="0">
                <a:solidFill>
                  <a:schemeClr val="bg1"/>
                </a:solidFill>
              </a:rPr>
              <a:t>1. </a:t>
            </a:r>
            <a:r>
              <a:rPr lang="fr-FR" sz="2400" dirty="0" err="1" smtClean="0">
                <a:solidFill>
                  <a:schemeClr val="bg1"/>
                </a:solidFill>
              </a:rPr>
              <a:t>Definition</a:t>
            </a:r>
            <a:r>
              <a:rPr lang="fr-FR" sz="2400" dirty="0" smtClean="0">
                <a:solidFill>
                  <a:schemeClr val="bg1"/>
                </a:solidFill>
              </a:rPr>
              <a:t> d'un L-système</a:t>
            </a:r>
            <a:endParaRPr lang="fr-FR" sz="2400" dirty="0" smtClean="0">
              <a:solidFill>
                <a:schemeClr val="bg1"/>
              </a:solidFill>
            </a:endParaRPr>
          </a:p>
          <a:p>
            <a:r>
              <a:rPr lang="fr-FR" sz="2400" dirty="0" smtClean="0">
                <a:solidFill>
                  <a:schemeClr val="bg1"/>
                </a:solidFill>
              </a:rPr>
              <a:t>2. </a:t>
            </a:r>
            <a:r>
              <a:rPr lang="fr-FR" sz="2400" dirty="0" smtClean="0">
                <a:solidFill>
                  <a:schemeClr val="bg1"/>
                </a:solidFill>
              </a:rPr>
              <a:t>Interprétatio</a:t>
            </a:r>
            <a:r>
              <a:rPr lang="fr-FR" sz="2400" dirty="0" smtClean="0">
                <a:solidFill>
                  <a:schemeClr val="bg1"/>
                </a:solidFill>
              </a:rPr>
              <a:t>n des mots</a:t>
            </a:r>
            <a:endParaRPr lang="fr-FR" sz="2400" dirty="0" smtClean="0">
              <a:solidFill>
                <a:schemeClr val="bg1"/>
              </a:solidFill>
            </a:endParaRPr>
          </a:p>
          <a:p>
            <a:r>
              <a:rPr lang="fr-FR" sz="2400" dirty="0" smtClean="0">
                <a:solidFill>
                  <a:schemeClr val="bg1"/>
                </a:solidFill>
              </a:rPr>
              <a:t>3</a:t>
            </a:r>
            <a:r>
              <a:rPr lang="fr-FR" sz="2400" dirty="0" smtClean="0">
                <a:solidFill>
                  <a:schemeClr val="bg1"/>
                </a:solidFill>
              </a:rPr>
              <a:t>. </a:t>
            </a:r>
            <a:r>
              <a:rPr lang="fr-FR" sz="2400" dirty="0">
                <a:solidFill>
                  <a:schemeClr val="bg1"/>
                </a:solidFill>
              </a:rPr>
              <a:t>Exemple de plantes 2D en L-systèmes</a:t>
            </a:r>
          </a:p>
          <a:p>
            <a:r>
              <a:rPr lang="fr-FR" sz="2400" dirty="0" smtClean="0">
                <a:solidFill>
                  <a:schemeClr val="bg1"/>
                </a:solidFill>
              </a:rPr>
              <a:t>4</a:t>
            </a:r>
            <a:r>
              <a:rPr lang="fr-FR" sz="2400" dirty="0" smtClean="0">
                <a:solidFill>
                  <a:schemeClr val="bg1"/>
                </a:solidFill>
              </a:rPr>
              <a:t>. </a:t>
            </a:r>
            <a:r>
              <a:rPr lang="fr-FR" sz="2400" dirty="0" smtClean="0">
                <a:solidFill>
                  <a:schemeClr val="bg1"/>
                </a:solidFill>
              </a:rPr>
              <a:t>De la 2D à la 3D</a:t>
            </a:r>
            <a:endParaRPr lang="fr-FR" sz="2400" dirty="0" smtClean="0">
              <a:solidFill>
                <a:schemeClr val="bg1"/>
              </a:solidFill>
            </a:endParaRPr>
          </a:p>
          <a:p>
            <a:r>
              <a:rPr lang="fr-FR" sz="2400" dirty="0" smtClean="0">
                <a:solidFill>
                  <a:schemeClr val="bg1"/>
                </a:solidFill>
              </a:rPr>
              <a:t>5. </a:t>
            </a:r>
            <a:r>
              <a:rPr lang="fr-FR" sz="2400" dirty="0" smtClean="0">
                <a:solidFill>
                  <a:schemeClr val="bg1"/>
                </a:solidFill>
              </a:rPr>
              <a:t>Des plantes adaptatives</a:t>
            </a:r>
            <a:endParaRPr lang="fr-FR" sz="2400" dirty="0" smtClean="0">
              <a:solidFill>
                <a:schemeClr val="bg1"/>
              </a:solidFill>
            </a:endParaRPr>
          </a:p>
          <a:p>
            <a:r>
              <a:rPr lang="fr-FR" sz="2400" dirty="0" smtClean="0">
                <a:solidFill>
                  <a:schemeClr val="bg1"/>
                </a:solidFill>
              </a:rPr>
              <a:t>6. </a:t>
            </a:r>
            <a:endParaRPr lang="fr-FR" sz="2400" dirty="0">
              <a:solidFill>
                <a:schemeClr val="bg1"/>
              </a:solidFill>
            </a:endParaRPr>
          </a:p>
        </p:txBody>
      </p:sp>
      <p:sp>
        <p:nvSpPr>
          <p:cNvPr id="4" name="Pravokotnik 3"/>
          <p:cNvSpPr/>
          <p:nvPr/>
        </p:nvSpPr>
        <p:spPr>
          <a:xfrm>
            <a:off x="4432093" y="263492"/>
            <a:ext cx="2484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 L A N</a:t>
            </a:r>
            <a:endParaRPr lang="sl-SI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048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2592925" y="2168434"/>
            <a:ext cx="8915400" cy="3777622"/>
          </a:xfrm>
        </p:spPr>
        <p:txBody>
          <a:bodyPr/>
          <a:lstStyle/>
          <a:p>
            <a:r>
              <a:rPr lang="fr-FR" dirty="0" smtClean="0"/>
              <a:t>Un L-système est un triplet (A,</a:t>
            </a:r>
            <a:r>
              <a:rPr lang="el-GR" dirty="0" smtClean="0"/>
              <a:t> φ</a:t>
            </a:r>
            <a:r>
              <a:rPr lang="fr-FR" dirty="0" smtClean="0"/>
              <a:t>,g), avec :</a:t>
            </a:r>
          </a:p>
          <a:p>
            <a:pPr lvl="1"/>
            <a:r>
              <a:rPr lang="fr-FR" dirty="0" smtClean="0"/>
              <a:t>A un alphabet fini</a:t>
            </a:r>
          </a:p>
          <a:p>
            <a:pPr lvl="1"/>
            <a:r>
              <a:rPr lang="el-GR" dirty="0"/>
              <a:t>φ</a:t>
            </a:r>
            <a:r>
              <a:rPr lang="fr-FR" dirty="0" smtClean="0"/>
              <a:t> un morphisme (application de A* dans A* tq </a:t>
            </a:r>
            <a:r>
              <a:rPr lang="el-GR" dirty="0" smtClean="0"/>
              <a:t>φ</a:t>
            </a:r>
            <a:r>
              <a:rPr lang="fr-FR" dirty="0" smtClean="0"/>
              <a:t>(vw)=</a:t>
            </a:r>
            <a:r>
              <a:rPr lang="el-GR" dirty="0" smtClean="0"/>
              <a:t>φ</a:t>
            </a:r>
            <a:r>
              <a:rPr lang="fr-FR" dirty="0" smtClean="0"/>
              <a:t>(v)</a:t>
            </a:r>
            <a:r>
              <a:rPr lang="el-GR" dirty="0"/>
              <a:t> </a:t>
            </a:r>
            <a:r>
              <a:rPr lang="el-GR" dirty="0" smtClean="0"/>
              <a:t>φ</a:t>
            </a:r>
            <a:r>
              <a:rPr lang="fr-FR" dirty="0" smtClean="0"/>
              <a:t>(w)</a:t>
            </a:r>
          </a:p>
          <a:p>
            <a:pPr lvl="1"/>
            <a:r>
              <a:rPr lang="fr-FR" dirty="0" smtClean="0"/>
              <a:t>g une graine (mot de A)</a:t>
            </a:r>
          </a:p>
          <a:p>
            <a:endParaRPr lang="fr-FR" dirty="0"/>
          </a:p>
          <a:p>
            <a:r>
              <a:rPr lang="fr-FR" dirty="0" smtClean="0"/>
              <a:t>L est alors le langage dénnoté par le L-système, à savoir :</a:t>
            </a:r>
          </a:p>
          <a:p>
            <a:endParaRPr lang="fr-FR" dirty="0" smtClean="0"/>
          </a:p>
          <a:p>
            <a:endParaRPr lang="fr-FR" b="1" dirty="0"/>
          </a:p>
        </p:txBody>
      </p:sp>
      <p:sp>
        <p:nvSpPr>
          <p:cNvPr id="4" name="PoljeZBesedilom 3"/>
          <p:cNvSpPr txBox="1"/>
          <p:nvPr/>
        </p:nvSpPr>
        <p:spPr>
          <a:xfrm>
            <a:off x="4039263" y="4850297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26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formelle</a:t>
            </a:r>
            <a:endParaRPr lang="fr-FR" dirty="0"/>
          </a:p>
        </p:txBody>
      </p:sp>
      <p:grpSp>
        <p:nvGrpSpPr>
          <p:cNvPr id="4" name="Groupe 3"/>
          <p:cNvGrpSpPr/>
          <p:nvPr/>
        </p:nvGrpSpPr>
        <p:grpSpPr>
          <a:xfrm>
            <a:off x="487681" y="2447110"/>
            <a:ext cx="5599611" cy="2621280"/>
            <a:chOff x="1942012" y="1654629"/>
            <a:chExt cx="8456023" cy="4537165"/>
          </a:xfrm>
        </p:grpSpPr>
        <p:sp>
          <p:nvSpPr>
            <p:cNvPr id="5" name="Rectangle à coins arrondis 4"/>
            <p:cNvSpPr/>
            <p:nvPr/>
          </p:nvSpPr>
          <p:spPr>
            <a:xfrm>
              <a:off x="1942012" y="1654629"/>
              <a:ext cx="8456023" cy="45371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ZoneTexte 6"/>
                <p:cNvSpPr txBox="1"/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600" dirty="0" smtClean="0"/>
                    <a:t>Un L-System </a:t>
                  </a:r>
                  <a14:m>
                    <m:oMath xmlns:m="http://schemas.openxmlformats.org/officeDocument/2006/math">
                      <m:r>
                        <a:rPr lang="fr-FR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</m:oMath>
                  </a14:m>
                  <a:endParaRPr lang="fr-FR" sz="1600" dirty="0"/>
                </a:p>
              </p:txBody>
            </p:sp>
          </mc:Choice>
          <mc:Fallback xmlns="">
            <p:sp>
              <p:nvSpPr>
                <p:cNvPr id="7" name="ZoneTexte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1268" y="1989727"/>
                  <a:ext cx="4432664" cy="586002"/>
                </a:xfrm>
                <a:prstGeom prst="rect">
                  <a:avLst/>
                </a:prstGeom>
                <a:blipFill>
                  <a:blip r:embed="rId3"/>
                  <a:stretch>
                    <a:fillRect l="-1037" t="-5357" b="-21429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Rectangle à coins arrondis 7"/>
            <p:cNvSpPr/>
            <p:nvPr/>
          </p:nvSpPr>
          <p:spPr>
            <a:xfrm>
              <a:off x="215101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/>
                <p:cNvSpPr txBox="1"/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Alphabet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</m:oMath>
                  </a14:m>
                  <a:r>
                    <a:rPr lang="fr-FR" sz="1200" dirty="0"/>
                    <a:t> </a:t>
                  </a:r>
                </a:p>
              </p:txBody>
            </p:sp>
          </mc:Choice>
          <mc:Fallback xmlns="">
            <p:sp>
              <p:nvSpPr>
                <p:cNvPr id="9" name="ZoneTexte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71970" y="4101740"/>
                  <a:ext cx="2231624" cy="479457"/>
                </a:xfrm>
                <a:prstGeom prst="rect">
                  <a:avLst/>
                </a:prstGeom>
                <a:blipFill>
                  <a:blip r:embed="rId4"/>
                  <a:stretch>
                    <a:fillRect l="-413" b="-1521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à coins arrondis 14"/>
            <p:cNvSpPr/>
            <p:nvPr/>
          </p:nvSpPr>
          <p:spPr>
            <a:xfrm>
              <a:off x="4897456" y="2760617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ZoneTexte 16"/>
                <p:cNvSpPr txBox="1"/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1200" dirty="0" smtClean="0"/>
                    <a:t>Un Morphisme </a:t>
                  </a:r>
                  <a14:m>
                    <m:oMath xmlns:m="http://schemas.openxmlformats.org/officeDocument/2006/math"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</m:oMath>
                  </a14:m>
                  <a:endParaRPr lang="fr-FR" sz="1200" dirty="0"/>
                </a:p>
              </p:txBody>
            </p:sp>
          </mc:Choice>
          <mc:Fallback xmlns="">
            <p:sp>
              <p:nvSpPr>
                <p:cNvPr id="17" name="ZoneTexte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3552" y="4084318"/>
                  <a:ext cx="2293593" cy="479457"/>
                </a:xfrm>
                <a:prstGeom prst="rect">
                  <a:avLst/>
                </a:prstGeom>
                <a:blipFill>
                  <a:blip r:embed="rId5"/>
                  <a:stretch>
                    <a:fillRect l="-402" t="-2222" b="-17778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Rectangle à coins arrondis 9"/>
            <p:cNvSpPr/>
            <p:nvPr/>
          </p:nvSpPr>
          <p:spPr>
            <a:xfrm>
              <a:off x="7655841" y="2751908"/>
              <a:ext cx="2516777" cy="31525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100"/>
            </a:p>
          </p:txBody>
        </p:sp>
        <p:sp>
          <p:nvSpPr>
            <p:cNvPr id="3" name="ZoneTexte 2"/>
            <p:cNvSpPr txBox="1"/>
            <p:nvPr/>
          </p:nvSpPr>
          <p:spPr>
            <a:xfrm>
              <a:off x="7916092" y="4093033"/>
              <a:ext cx="1924595" cy="47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 smtClean="0"/>
                <a:t>Une Graine g</a:t>
              </a:r>
              <a:endParaRPr lang="fr-FR" sz="1200" dirty="0"/>
            </a:p>
          </p:txBody>
        </p:sp>
      </p:grpSp>
      <p:sp>
        <p:nvSpPr>
          <p:cNvPr id="6" name="Flèche droite 5"/>
          <p:cNvSpPr/>
          <p:nvPr/>
        </p:nvSpPr>
        <p:spPr>
          <a:xfrm>
            <a:off x="6177416" y="3370218"/>
            <a:ext cx="1236617" cy="77506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à coins arrondis 10"/>
          <p:cNvSpPr/>
          <p:nvPr/>
        </p:nvSpPr>
        <p:spPr>
          <a:xfrm>
            <a:off x="7593108" y="2281649"/>
            <a:ext cx="3753395" cy="278674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/>
              <p:cNvSpPr txBox="1"/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 smtClean="0"/>
                  <a:t>Langage caractérisé par </a:t>
                </a:r>
                <a14:m>
                  <m:oMath xmlns:m="http://schemas.openxmlformats.org/officeDocument/2006/math">
                    <m:r>
                      <a:rPr lang="fr-F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</m:oMath>
                </a14:m>
                <a:endParaRPr lang="fr-FR" dirty="0"/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3" name="ZoneTexte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5812" y="2809985"/>
                <a:ext cx="3318732" cy="646331"/>
              </a:xfrm>
              <a:prstGeom prst="rect">
                <a:avLst/>
              </a:prstGeom>
              <a:blipFill>
                <a:blip r:embed="rId6"/>
                <a:stretch>
                  <a:fillRect l="-1468" t="-566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PoljeZBesedilom 3"/>
          <p:cNvSpPr txBox="1"/>
          <p:nvPr/>
        </p:nvSpPr>
        <p:spPr>
          <a:xfrm>
            <a:off x="8046712" y="3583892"/>
            <a:ext cx="3299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 = {</a:t>
            </a:r>
            <a:r>
              <a:rPr lang="el-GR" sz="2400" dirty="0" smtClean="0"/>
              <a:t>φ</a:t>
            </a:r>
            <a:r>
              <a:rPr lang="fr-FR" sz="2400" baseline="30000" dirty="0" smtClean="0"/>
              <a:t>n</a:t>
            </a:r>
            <a:r>
              <a:rPr lang="fr-FR" sz="2400" dirty="0" smtClean="0"/>
              <a:t>(g</a:t>
            </a:r>
            <a:r>
              <a:rPr lang="fr-FR" sz="2400" dirty="0"/>
              <a:t>), n e N*}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470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à coins arrondis 6"/>
          <p:cNvSpPr/>
          <p:nvPr/>
        </p:nvSpPr>
        <p:spPr>
          <a:xfrm>
            <a:off x="1468432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à coins arrondis 8"/>
          <p:cNvSpPr/>
          <p:nvPr/>
        </p:nvSpPr>
        <p:spPr>
          <a:xfrm>
            <a:off x="4537093" y="1913709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7605754" y="1905000"/>
            <a:ext cx="2516777" cy="31525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4712579" y="2575560"/>
            <a:ext cx="204298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2400" dirty="0"/>
              <a:t>φ</a:t>
            </a:r>
            <a:r>
              <a:rPr lang="fr-FR" sz="2400" dirty="0"/>
              <a:t>  :  A* </a:t>
            </a:r>
            <a:r>
              <a:rPr lang="fr-FR" sz="2400" dirty="0">
                <a:sym typeface="Wingdings" panose="05000000000000000000" pitchFamily="2" charset="2"/>
              </a:rPr>
              <a:t> A*</a:t>
            </a:r>
          </a:p>
          <a:p>
            <a:endParaRPr lang="fr-FR" sz="2400" dirty="0"/>
          </a:p>
          <a:p>
            <a:r>
              <a:rPr lang="fr-FR" sz="2400" dirty="0"/>
              <a:t>	a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da</a:t>
            </a:r>
          </a:p>
          <a:p>
            <a:r>
              <a:rPr lang="fr-FR" sz="2400" dirty="0"/>
              <a:t>	g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  <a:p>
            <a:r>
              <a:rPr lang="fr-FR" sz="2400" dirty="0"/>
              <a:t>	d </a:t>
            </a:r>
            <a:r>
              <a:rPr lang="fr-FR" sz="2400" dirty="0">
                <a:sym typeface="Wingdings" panose="05000000000000000000" pitchFamily="2" charset="2"/>
              </a:rPr>
              <a:t></a:t>
            </a:r>
            <a:r>
              <a:rPr lang="fr-FR" sz="2400" dirty="0"/>
              <a:t> </a:t>
            </a:r>
            <a:r>
              <a:rPr lang="fr-FR" sz="2400" dirty="0" err="1"/>
              <a:t>ga</a:t>
            </a:r>
            <a:endParaRPr lang="fr-FR" sz="2400" dirty="0"/>
          </a:p>
        </p:txBody>
      </p:sp>
      <p:sp>
        <p:nvSpPr>
          <p:cNvPr id="4" name="Rectangle 3"/>
          <p:cNvSpPr/>
          <p:nvPr/>
        </p:nvSpPr>
        <p:spPr>
          <a:xfrm>
            <a:off x="7896229" y="3202577"/>
            <a:ext cx="1981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/>
              <a:t>Graine = {g}</a:t>
            </a:r>
          </a:p>
        </p:txBody>
      </p:sp>
      <p:sp>
        <p:nvSpPr>
          <p:cNvPr id="5" name="Rectangle 4"/>
          <p:cNvSpPr/>
          <p:nvPr/>
        </p:nvSpPr>
        <p:spPr>
          <a:xfrm>
            <a:off x="1790653" y="3202577"/>
            <a:ext cx="17812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/>
              <a:t>A = {</a:t>
            </a:r>
            <a:r>
              <a:rPr lang="fr-FR" sz="2400" dirty="0" err="1"/>
              <a:t>a,d,g</a:t>
            </a:r>
            <a:r>
              <a:rPr lang="fr-FR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383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rapport avec les arbres</a:t>
            </a:r>
            <a:endParaRPr lang="fr-FR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Les arbres possèdent une structure récursive et autosimilaire</a:t>
            </a:r>
            <a:endParaRPr lang="fr-FR" dirty="0"/>
          </a:p>
        </p:txBody>
      </p:sp>
      <p:pic>
        <p:nvPicPr>
          <p:cNvPr id="4" name="Označba mesta vseb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462" y="3603635"/>
            <a:ext cx="2800959" cy="210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6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d’arbre en 2D obtenu</a:t>
            </a:r>
            <a:endParaRPr lang="fr-F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602" y="2282023"/>
            <a:ext cx="2830991" cy="4289729"/>
          </a:xfrm>
          <a:prstGeom prst="rect">
            <a:avLst/>
          </a:prstGeom>
        </p:spPr>
      </p:pic>
      <p:sp>
        <p:nvSpPr>
          <p:cNvPr id="5" name="PoljeZBesedilom 4"/>
          <p:cNvSpPr txBox="1"/>
          <p:nvPr/>
        </p:nvSpPr>
        <p:spPr>
          <a:xfrm>
            <a:off x="1323785" y="1922889"/>
            <a:ext cx="41100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 = {X,F,+,-,[,]}</a:t>
            </a:r>
          </a:p>
          <a:p>
            <a:r>
              <a:rPr lang="fr-FR" dirty="0" smtClean="0"/>
              <a:t>Graine = {X}</a:t>
            </a:r>
            <a:endParaRPr lang="fr-FR" dirty="0"/>
          </a:p>
          <a:p>
            <a:endParaRPr lang="fr-FR" dirty="0" smtClean="0"/>
          </a:p>
          <a:p>
            <a:r>
              <a:rPr lang="el-GR" dirty="0"/>
              <a:t>φ </a:t>
            </a:r>
            <a:r>
              <a:rPr lang="fr-FR" dirty="0" smtClean="0"/>
              <a:t>(</a:t>
            </a:r>
            <a:r>
              <a:rPr lang="en-US" dirty="0" smtClean="0"/>
              <a:t>X) = F[[-X][+X]]F[+FX]-X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 smtClean="0"/>
              <a:t>F) = FF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fr-FR" u="sng" dirty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F </a:t>
            </a:r>
            <a:r>
              <a:rPr lang="fr-FR" dirty="0" smtClean="0">
                <a:solidFill>
                  <a:srgbClr val="0070C0"/>
                </a:solidFill>
              </a:rPr>
              <a:t>: </a:t>
            </a:r>
            <a:r>
              <a:rPr lang="fr-FR" dirty="0">
                <a:solidFill>
                  <a:srgbClr val="0070C0"/>
                </a:solidFill>
              </a:rPr>
              <a:t>avancer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+ : tourner de </a:t>
            </a:r>
            <a:r>
              <a:rPr lang="fr-FR" dirty="0" smtClean="0">
                <a:solidFill>
                  <a:srgbClr val="0070C0"/>
                </a:solidFill>
              </a:rPr>
              <a:t>30° </a:t>
            </a:r>
            <a:r>
              <a:rPr lang="fr-FR" dirty="0">
                <a:solidFill>
                  <a:srgbClr val="0070C0"/>
                </a:solidFill>
              </a:rPr>
              <a:t>vers la gauche</a:t>
            </a:r>
          </a:p>
          <a:p>
            <a:pPr lvl="1"/>
            <a:r>
              <a:rPr lang="fr-FR" dirty="0" smtClean="0">
                <a:solidFill>
                  <a:srgbClr val="0070C0"/>
                </a:solidFill>
              </a:rPr>
              <a:t>-  : </a:t>
            </a:r>
            <a:r>
              <a:rPr lang="fr-FR" dirty="0">
                <a:solidFill>
                  <a:srgbClr val="0070C0"/>
                </a:solidFill>
              </a:rPr>
              <a:t>tourner de </a:t>
            </a:r>
            <a:r>
              <a:rPr lang="fr-FR" dirty="0" smtClean="0">
                <a:solidFill>
                  <a:srgbClr val="0070C0"/>
                </a:solidFill>
              </a:rPr>
              <a:t>30° </a:t>
            </a:r>
            <a:r>
              <a:rPr lang="fr-FR" dirty="0">
                <a:solidFill>
                  <a:srgbClr val="0070C0"/>
                </a:solidFill>
              </a:rPr>
              <a:t>vers la </a:t>
            </a:r>
            <a:r>
              <a:rPr lang="fr-FR" dirty="0" smtClean="0">
                <a:solidFill>
                  <a:srgbClr val="0070C0"/>
                </a:solidFill>
              </a:rPr>
              <a:t>droite</a:t>
            </a:r>
          </a:p>
          <a:p>
            <a:pPr lvl="1"/>
            <a:r>
              <a:rPr lang="fr-FR" dirty="0" smtClean="0">
                <a:solidFill>
                  <a:srgbClr val="0070C0"/>
                </a:solidFill>
              </a:rPr>
              <a:t>[  : sauvegarder la position</a:t>
            </a:r>
          </a:p>
          <a:p>
            <a:pPr lvl="1"/>
            <a:r>
              <a:rPr lang="fr-FR" dirty="0" smtClean="0">
                <a:solidFill>
                  <a:srgbClr val="0070C0"/>
                </a:solidFill>
              </a:rPr>
              <a:t>] : retourner à la dernière position sauvegardée</a:t>
            </a:r>
            <a:endParaRPr lang="fr-FR" dirty="0">
              <a:solidFill>
                <a:srgbClr val="0070C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PoljeZBesedilom 5"/>
          <p:cNvSpPr txBox="1"/>
          <p:nvPr/>
        </p:nvSpPr>
        <p:spPr>
          <a:xfrm>
            <a:off x="8929314" y="1612612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 smtClean="0"/>
              <a:t>7</a:t>
            </a:r>
            <a:r>
              <a:rPr lang="fr-FR" sz="3200" dirty="0" smtClean="0"/>
              <a:t>(X)</a:t>
            </a:r>
            <a:endParaRPr lang="fr-FR" sz="3200" dirty="0"/>
          </a:p>
        </p:txBody>
      </p:sp>
      <p:pic>
        <p:nvPicPr>
          <p:cNvPr id="3" name="Slika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723" y="3429000"/>
            <a:ext cx="2524125" cy="3124200"/>
          </a:xfrm>
          <a:prstGeom prst="rect">
            <a:avLst/>
          </a:prstGeom>
        </p:spPr>
      </p:pic>
      <p:sp>
        <p:nvSpPr>
          <p:cNvPr id="7" name="PoljeZBesedilom 6"/>
          <p:cNvSpPr txBox="1"/>
          <p:nvPr/>
        </p:nvSpPr>
        <p:spPr>
          <a:xfrm>
            <a:off x="5825654" y="1752907"/>
            <a:ext cx="1590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φ</a:t>
            </a:r>
            <a:r>
              <a:rPr lang="fr-FR" sz="3200" baseline="30000" dirty="0"/>
              <a:t>5</a:t>
            </a:r>
            <a:r>
              <a:rPr lang="fr-FR" sz="3200" dirty="0" smtClean="0"/>
              <a:t>(X)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850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545217" y="457132"/>
            <a:ext cx="8911687" cy="1280890"/>
          </a:xfrm>
        </p:spPr>
        <p:txBody>
          <a:bodyPr/>
          <a:lstStyle/>
          <a:p>
            <a:r>
              <a:rPr lang="fr-FR" dirty="0" smtClean="0"/>
              <a:t>Extension des L-systèmes</a:t>
            </a:r>
            <a:endParaRPr lang="fr-F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1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exemple de L-système stochastique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219" y="1550315"/>
            <a:ext cx="6908417" cy="4621493"/>
          </a:xfrm>
          <a:prstGeom prst="rect">
            <a:avLst/>
          </a:prstGeom>
        </p:spPr>
      </p:pic>
      <p:sp>
        <p:nvSpPr>
          <p:cNvPr id="3" name="PoljeZBesedilom 2"/>
          <p:cNvSpPr txBox="1"/>
          <p:nvPr/>
        </p:nvSpPr>
        <p:spPr>
          <a:xfrm>
            <a:off x="930303" y="1510558"/>
            <a:ext cx="39859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= </a:t>
            </a:r>
            <a:r>
              <a:rPr lang="fr-FR" dirty="0" smtClean="0"/>
              <a:t>{F</a:t>
            </a:r>
            <a:r>
              <a:rPr lang="fr-FR" dirty="0"/>
              <a:t>,+,-,[,]}</a:t>
            </a:r>
          </a:p>
          <a:p>
            <a:r>
              <a:rPr lang="fr-FR" dirty="0"/>
              <a:t>Graine = </a:t>
            </a:r>
            <a:r>
              <a:rPr lang="fr-FR" dirty="0" smtClean="0"/>
              <a:t>{F}</a:t>
            </a:r>
            <a:endParaRPr lang="fr-FR" dirty="0"/>
          </a:p>
          <a:p>
            <a:endParaRPr lang="fr-FR" dirty="0"/>
          </a:p>
          <a:p>
            <a:r>
              <a:rPr lang="en-US" dirty="0" smtClean="0"/>
              <a:t>		 F[+F]F[-F]F </a:t>
            </a:r>
          </a:p>
          <a:p>
            <a:r>
              <a:rPr lang="el-GR" dirty="0"/>
              <a:t>φ </a:t>
            </a:r>
            <a:r>
              <a:rPr lang="fr-FR" dirty="0"/>
              <a:t>(</a:t>
            </a:r>
            <a:r>
              <a:rPr lang="en-US" dirty="0"/>
              <a:t>F</a:t>
            </a:r>
            <a:r>
              <a:rPr lang="en-US" dirty="0" smtClean="0"/>
              <a:t>)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   F[+F]F</a:t>
            </a:r>
          </a:p>
          <a:p>
            <a:r>
              <a:rPr lang="en-US" dirty="0" smtClean="0"/>
              <a:t>		 F[-F]F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fr-FR" u="sng" dirty="0">
                <a:solidFill>
                  <a:srgbClr val="0070C0"/>
                </a:solidFill>
              </a:rPr>
              <a:t>Interprétation :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F : avancer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+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gauche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-  : tourner de </a:t>
            </a:r>
            <a:r>
              <a:rPr lang="fr-FR" dirty="0" smtClean="0">
                <a:solidFill>
                  <a:srgbClr val="0070C0"/>
                </a:solidFill>
              </a:rPr>
              <a:t>25,7° </a:t>
            </a:r>
            <a:r>
              <a:rPr lang="fr-FR" dirty="0">
                <a:solidFill>
                  <a:srgbClr val="0070C0"/>
                </a:solidFill>
              </a:rPr>
              <a:t>vers la droite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[  : sauvegarder la position</a:t>
            </a:r>
          </a:p>
          <a:p>
            <a:pPr lvl="1"/>
            <a:r>
              <a:rPr lang="fr-FR" dirty="0">
                <a:solidFill>
                  <a:srgbClr val="0070C0"/>
                </a:solidFill>
              </a:rPr>
              <a:t>] : retourner à la dernière position sauvegardée</a:t>
            </a:r>
          </a:p>
          <a:p>
            <a:endParaRPr lang="fr-FR" dirty="0"/>
          </a:p>
        </p:txBody>
      </p:sp>
      <p:sp>
        <p:nvSpPr>
          <p:cNvPr id="4" name="Levi zaviti oklepaj 3"/>
          <p:cNvSpPr/>
          <p:nvPr/>
        </p:nvSpPr>
        <p:spPr>
          <a:xfrm>
            <a:off x="1820849" y="2218414"/>
            <a:ext cx="159026" cy="1137037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PoljeZBesedilom 6"/>
          <p:cNvSpPr txBox="1"/>
          <p:nvPr/>
        </p:nvSpPr>
        <p:spPr>
          <a:xfrm>
            <a:off x="3279482" y="2417600"/>
            <a:ext cx="1580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/>
              <a:t>Avec une probabilité de 1/3 chacun</a:t>
            </a:r>
            <a:endParaRPr lang="fr-FR" sz="1400" i="1" dirty="0"/>
          </a:p>
        </p:txBody>
      </p:sp>
    </p:spTree>
    <p:extLst>
      <p:ext uri="{BB962C8B-B14F-4D97-AF65-F5344CB8AC3E}">
        <p14:creationId xmlns:p14="http://schemas.microsoft.com/office/powerpoint/2010/main" val="169425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17568</TotalTime>
  <Words>339</Words>
  <Application>Microsoft Office PowerPoint</Application>
  <PresentationFormat>Grand écran</PresentationFormat>
  <Paragraphs>94</Paragraphs>
  <Slides>15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Cambria Math</vt:lpstr>
      <vt:lpstr>Century Gothic</vt:lpstr>
      <vt:lpstr>Wingdings</vt:lpstr>
      <vt:lpstr>Wingdings 3</vt:lpstr>
      <vt:lpstr>Šelest</vt:lpstr>
      <vt:lpstr>Présentation PowerPoint</vt:lpstr>
      <vt:lpstr>Présentation PowerPoint</vt:lpstr>
      <vt:lpstr>Présentation formelle</vt:lpstr>
      <vt:lpstr>Présentation formelle</vt:lpstr>
      <vt:lpstr>Un exemple de L-système</vt:lpstr>
      <vt:lpstr>Le rapport avec les arbres</vt:lpstr>
      <vt:lpstr>Exemple d’arbre en 2D obtenu</vt:lpstr>
      <vt:lpstr>Extension des L-systèmes</vt:lpstr>
      <vt:lpstr>Un exemple de L-système stochastique</vt:lpstr>
      <vt:lpstr>Présentation PowerPoint</vt:lpstr>
      <vt:lpstr>Présentation PowerPoint</vt:lpstr>
      <vt:lpstr>Présentation PowerPoint</vt:lpstr>
      <vt:lpstr>Des essais d’impression 3D</vt:lpstr>
      <vt:lpstr>Projet en cours</vt:lpstr>
      <vt:lpstr>Une adaptation à l'environnement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par L-systèmes</dc:title>
  <dc:creator>Thibault Marette</dc:creator>
  <cp:lastModifiedBy>alex coudray</cp:lastModifiedBy>
  <cp:revision>69</cp:revision>
  <dcterms:created xsi:type="dcterms:W3CDTF">2018-01-14T10:57:57Z</dcterms:created>
  <dcterms:modified xsi:type="dcterms:W3CDTF">2018-06-01T15:38:24Z</dcterms:modified>
</cp:coreProperties>
</file>

<file path=docProps/thumbnail.jpeg>
</file>